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77" r:id="rId2"/>
    <p:sldId id="257" r:id="rId3"/>
    <p:sldId id="258" r:id="rId4"/>
    <p:sldId id="275" r:id="rId5"/>
    <p:sldId id="276" r:id="rId6"/>
    <p:sldId id="259" r:id="rId7"/>
    <p:sldId id="260" r:id="rId8"/>
    <p:sldId id="261" r:id="rId9"/>
    <p:sldId id="268" r:id="rId10"/>
    <p:sldId id="273" r:id="rId11"/>
    <p:sldId id="274" r:id="rId12"/>
    <p:sldId id="262" r:id="rId13"/>
    <p:sldId id="272" r:id="rId14"/>
    <p:sldId id="263" r:id="rId15"/>
    <p:sldId id="264" r:id="rId16"/>
    <p:sldId id="265" r:id="rId17"/>
    <p:sldId id="266" r:id="rId18"/>
    <p:sldId id="267" r:id="rId19"/>
    <p:sldId id="269" r:id="rId20"/>
    <p:sldId id="270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167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88185-ED98-4FB5-A77C-4F424E7A11CD}" type="datetimeFigureOut">
              <a:rPr lang="en-ZA" smtClean="0"/>
              <a:t>2015-03-14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615F4-1B41-4BEC-A815-BD6EBF6C694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00229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6882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600" y="612140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AB6CDE10-C9FA-49F1-90D0-50A21CFA6D40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3/14/2015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189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515" y="6516692"/>
            <a:ext cx="1335087" cy="3587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eaLnBrk="1" hangingPunct="1">
              <a:buFont typeface="+mj-lt"/>
              <a:buNone/>
              <a:defRPr sz="1200">
                <a:latin typeface="Gill Sna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2202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323CC708-85E7-4A46-A620-C2CE50739D59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3/14/2015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189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600" y="65341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Calibri" pitchFamily="34" charset="0"/>
              <a:buAutoNum type="arabicPeriod"/>
              <a:defRPr sz="1200">
                <a:latin typeface="Gill Snas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</a:pPr>
            <a:fld id="{4276DCAD-873A-4EBA-8CF0-2DAA88FB7350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8249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601EBC70-AE84-41EE-8FFF-1F8D27206D9B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3/14/2015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189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900" y="653891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Calibri" pitchFamily="34" charset="0"/>
              <a:buAutoNum type="arabicPeriod"/>
              <a:defRPr sz="1200">
                <a:latin typeface="Gill Snas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</a:pPr>
            <a:fld id="{ED38CB0F-D2AE-429B-9AF1-D8CD8BE4AC2C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9311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400" y="141764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8800" y="605949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08253CFF-D1B2-4FE9-83E9-C7F42A20A1F4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3/14/2015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189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" y="6538913"/>
            <a:ext cx="1439863" cy="323850"/>
          </a:xfrm>
          <a:prstGeom prst="rect">
            <a:avLst/>
          </a:prstGeom>
        </p:spPr>
        <p:txBody>
          <a:bodyPr vert="horz" wrap="square" lIns="72000" tIns="36000" rIns="91440" bIns="45720" numCol="1" anchor="t" anchorCtr="0" compatLnSpc="1">
            <a:prstTxWarp prst="textNoShape">
              <a:avLst/>
            </a:prstTxWarp>
          </a:bodyPr>
          <a:lstStyle>
            <a:lvl1pPr marL="0" indent="0" eaLnBrk="1" hangingPunct="1">
              <a:buFont typeface="+mj-lt"/>
              <a:buNone/>
              <a:defRPr sz="1200">
                <a:latin typeface="Gill Sna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4686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32400" y="6537329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2455B14C-619C-4C7E-810C-0F7051766A69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3/14/2015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189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538917"/>
            <a:ext cx="11049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Calibri" pitchFamily="34" charset="0"/>
              <a:buAutoNum type="arabicPeriod"/>
              <a:defRPr sz="1200">
                <a:latin typeface="Gill Snas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</a:pPr>
            <a:fld id="{2A06A2E2-3E7B-4DE1-B209-ED36F24E96E3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237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010400" y="6410329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8B61F8F-95E0-457A-AB0E-90F92DFA1C77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3/14/2015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71900" y="649605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189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51510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Calibri" pitchFamily="34" charset="0"/>
              <a:buAutoNum type="arabicPeriod"/>
              <a:defRPr sz="1200">
                <a:latin typeface="Gill Snas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</a:pPr>
            <a:fld id="{1AF46532-6F25-4CCA-9692-A18EFA64D951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1547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C848EB19-060B-4ECB-B83B-49BA7A3B56F2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3/14/2015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189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0" y="653891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Calibri" pitchFamily="34" charset="0"/>
              <a:buAutoNum type="arabicPeriod"/>
              <a:defRPr sz="1200">
                <a:latin typeface="Gill Snas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</a:pPr>
            <a:fld id="{16FF4E4C-23A3-462A-955D-5CD59CD59B8D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4125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2C7ADA4B-CEAA-4AC8-8DFB-555BF6E11EB0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3/14/2015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189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492879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Calibri" pitchFamily="34" charset="0"/>
              <a:buAutoNum type="arabicPeriod"/>
              <a:defRPr sz="1200">
                <a:latin typeface="Gill Snas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</a:pPr>
            <a:fld id="{041BE2F0-D0B6-4A04-91D1-CFD1FC86EDE6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8939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EBED1F12-171C-4589-9BDE-F09C7D1EF6EA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3/14/2015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189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511929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Calibri" pitchFamily="34" charset="0"/>
              <a:buAutoNum type="arabicPeriod"/>
              <a:defRPr sz="1200">
                <a:latin typeface="Gill Snas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</a:pPr>
            <a:fld id="{D8E898DA-2B60-4396-8DB4-07877CF6F836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40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284D868F-7B91-405E-A276-CB74920CF174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3/14/2015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189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492879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Gill Snas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9902E340-6B42-4F3F-AED2-68C4F37921DF}" type="slidenum">
              <a:rPr lang="en-US" altLang="en-US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5883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1B8B46E1-5716-418B-9597-351358B82845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3/14/2015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189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569079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Calibri" pitchFamily="34" charset="0"/>
              <a:buAutoNum type="arabicPeriod"/>
              <a:defRPr sz="1200">
                <a:latin typeface="Gill Snas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</a:pPr>
            <a:fld id="{F5E29352-B9AC-42BD-A146-B2D70AACB80F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6562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DWS Slide Pages1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3052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6"/>
          <p:cNvSpPr txBox="1">
            <a:spLocks noChangeArrowheads="1"/>
          </p:cNvSpPr>
          <p:nvPr/>
        </p:nvSpPr>
        <p:spPr bwMode="auto">
          <a:xfrm>
            <a:off x="1449391" y="2251075"/>
            <a:ext cx="5089525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b="1">
                <a:solidFill>
                  <a:prstClr val="white"/>
                </a:solidFill>
                <a:latin typeface="Gill Sans MT" pitchFamily="34" charset="0"/>
              </a:rPr>
              <a:t>PRESENTATION TITLE</a:t>
            </a:r>
          </a:p>
          <a:p>
            <a:endParaRPr lang="en-US" altLang="en-US" sz="1800">
              <a:solidFill>
                <a:prstClr val="white"/>
              </a:solidFill>
              <a:latin typeface="Gill Sans" pitchFamily="-84" charset="0"/>
            </a:endParaRPr>
          </a:p>
          <a:p>
            <a:r>
              <a:rPr lang="en-US" altLang="en-US" sz="1800">
                <a:solidFill>
                  <a:prstClr val="white"/>
                </a:solidFill>
                <a:latin typeface="Gill Sans Light" pitchFamily="-84" charset="0"/>
              </a:rPr>
              <a:t>Presented by:</a:t>
            </a:r>
          </a:p>
          <a:p>
            <a:r>
              <a:rPr lang="en-US" altLang="en-US" sz="1800">
                <a:solidFill>
                  <a:prstClr val="white"/>
                </a:solidFill>
                <a:latin typeface="Gill Sans Light" pitchFamily="-84" charset="0"/>
              </a:rPr>
              <a:t>Name Surname</a:t>
            </a:r>
          </a:p>
          <a:p>
            <a:r>
              <a:rPr lang="en-US" altLang="en-US" sz="1800">
                <a:solidFill>
                  <a:prstClr val="white"/>
                </a:solidFill>
                <a:latin typeface="Gill Sans Light" pitchFamily="-84" charset="0"/>
              </a:rPr>
              <a:t>Directorate</a:t>
            </a:r>
          </a:p>
          <a:p>
            <a:endParaRPr lang="en-US" altLang="en-US" sz="1400">
              <a:solidFill>
                <a:prstClr val="white"/>
              </a:solidFill>
              <a:latin typeface="Gill Sans Light" pitchFamily="-84" charset="0"/>
            </a:endParaRPr>
          </a:p>
          <a:p>
            <a:r>
              <a:rPr lang="en-US" altLang="en-US" sz="1400">
                <a:solidFill>
                  <a:prstClr val="white"/>
                </a:solidFill>
                <a:latin typeface="Gill Sans Light" pitchFamily="-84" charset="0"/>
              </a:rPr>
              <a:t>Date</a:t>
            </a:r>
          </a:p>
        </p:txBody>
      </p:sp>
      <p:pic>
        <p:nvPicPr>
          <p:cNvPr id="13315" name="Picture 1" descr="DWS Slide Cover3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1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32" indent="-285744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2971" indent="-228594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160" indent="-228594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349" indent="-228594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537" indent="-228594" defTabSz="4571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726" indent="-228594" defTabSz="4571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8914" indent="-228594" defTabSz="4571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103" indent="-228594" defTabSz="4571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n-US" altLang="en-US" sz="1200">
              <a:solidFill>
                <a:prstClr val="black"/>
              </a:solidFill>
              <a:latin typeface="Gill Snas" charset="0"/>
            </a:endParaRPr>
          </a:p>
        </p:txBody>
      </p:sp>
      <p:pic>
        <p:nvPicPr>
          <p:cNvPr id="6" name="Picture 1" descr="DWS Slide Cover3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99754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5536" y="3847843"/>
            <a:ext cx="7747503" cy="230832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US" sz="3600" dirty="0" smtClean="0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3600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Denis </a:t>
            </a:r>
            <a:r>
              <a:rPr lang="en-US" sz="3600" dirty="0" err="1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Hugues</a:t>
            </a:r>
            <a:endParaRPr lang="en-US" sz="3600" dirty="0" smtClean="0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3600" dirty="0" err="1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IWR</a:t>
            </a:r>
            <a:r>
              <a:rPr lang="en-US" sz="3600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, Rhodes University</a:t>
            </a:r>
            <a:endParaRPr lang="en-US" sz="3600" dirty="0" smtClean="0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3600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24 March 2014</a:t>
            </a:r>
            <a:endParaRPr lang="en-US" sz="3600" dirty="0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2130425"/>
            <a:ext cx="7772400" cy="230832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60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ZA" dirty="0"/>
              <a:t>Confidence, uncertainty, risk &amp; </a:t>
            </a:r>
            <a:br>
              <a:rPr lang="en-ZA" dirty="0"/>
            </a:br>
            <a:r>
              <a:rPr lang="en-ZA" dirty="0"/>
              <a:t>decision-making</a:t>
            </a:r>
          </a:p>
          <a:p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7091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27584" y="188640"/>
            <a:ext cx="8229600" cy="8509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Current approaches &amp; issues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619672" y="1039540"/>
            <a:ext cx="7437512" cy="47847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Uncertainty (through lack of confidence statements) is recognized and DWS have dealt with this in the past:</a:t>
            </a:r>
          </a:p>
          <a:p>
            <a:pPr lvl="1"/>
            <a:r>
              <a:rPr lang="en-US" dirty="0" smtClean="0"/>
              <a:t>But in a rather subjective manner.</a:t>
            </a:r>
          </a:p>
          <a:p>
            <a:r>
              <a:rPr lang="en-US" dirty="0" smtClean="0"/>
              <a:t>More formal approaches would enable decisions to be made in a more informed way:</a:t>
            </a:r>
          </a:p>
          <a:p>
            <a:pPr lvl="1"/>
            <a:r>
              <a:rPr lang="en-US" dirty="0" smtClean="0"/>
              <a:t>Need to be based on quantifying uncertainty bounds.</a:t>
            </a:r>
          </a:p>
          <a:p>
            <a:pPr lvl="1"/>
            <a:r>
              <a:rPr lang="en-US" dirty="0" smtClean="0"/>
              <a:t>Need to based on the use of uncertainty bounds within the decision-making process.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31908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14400" y="188640"/>
            <a:ext cx="8229600" cy="70643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Current approaches &amp; issues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9512" y="1052513"/>
            <a:ext cx="8964488" cy="5256212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en-US" sz="2700" dirty="0" smtClean="0"/>
              <a:t>The critical issue is that the uncertainty, or simple expressions of confidence, need to relate to the FULL decision space.</a:t>
            </a:r>
          </a:p>
          <a:p>
            <a:pPr lvl="1"/>
            <a:r>
              <a:rPr lang="en-US" sz="2700" dirty="0" smtClean="0"/>
              <a:t>In the context of the Reserve and the classification system this means not only the ecological impacts, but also other impacts of meeting the Reserve.</a:t>
            </a:r>
          </a:p>
          <a:p>
            <a:r>
              <a:rPr lang="en-US" sz="2700" dirty="0" smtClean="0"/>
              <a:t>Example:</a:t>
            </a:r>
          </a:p>
          <a:p>
            <a:pPr lvl="1"/>
            <a:r>
              <a:rPr lang="en-US" sz="2700" dirty="0" smtClean="0"/>
              <a:t>“If the flow &amp; quality criteria are met there is high confidence that the estuary will maintain or improve condition.”</a:t>
            </a:r>
          </a:p>
          <a:p>
            <a:pPr lvl="1"/>
            <a:r>
              <a:rPr lang="en-US" sz="2700" dirty="0" smtClean="0"/>
              <a:t>But what if they are not met by a small amount (to meet other WR criteria), what will be the consequences?</a:t>
            </a:r>
            <a:endParaRPr lang="en-ZA" sz="2700" dirty="0"/>
          </a:p>
        </p:txBody>
      </p:sp>
    </p:spTree>
    <p:extLst>
      <p:ext uri="{BB962C8B-B14F-4D97-AF65-F5344CB8AC3E}">
        <p14:creationId xmlns:p14="http://schemas.microsoft.com/office/powerpoint/2010/main" val="3769374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83217"/>
            <a:ext cx="8229600" cy="8509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ZA" dirty="0" smtClean="0"/>
              <a:t>Water allocations: uncertainty analysis</a:t>
            </a:r>
            <a:endParaRPr lang="en-ZA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764704"/>
            <a:ext cx="3807246" cy="218396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64088" y="933355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Box &amp; Whisker plot analysis of reservoir storage frequency in an allocation model that uses 500 hydrology ensemble inputs.</a:t>
            </a:r>
            <a:endParaRPr lang="en-Z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038" y="3022964"/>
            <a:ext cx="3126859" cy="206081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043076"/>
            <a:ext cx="3096344" cy="20407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597651"/>
            <a:ext cx="585124" cy="71452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75656" y="5140785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Box &amp; Whisker plot analysis of the number of months falling into 10</a:t>
            </a:r>
          </a:p>
          <a:p>
            <a:r>
              <a:rPr lang="en-US" dirty="0" smtClean="0"/>
              <a:t>impact deficit groups (0=no impact, 10=serious impacts) for two users. The B&amp;W percentiles are based on the spread of impacts within the 500 hydrological ensembles.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0435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777875"/>
          </a:xfrm>
          <a:prstGeom prst="rect">
            <a:avLst/>
          </a:prstGeom>
        </p:spPr>
        <p:txBody>
          <a:bodyPr/>
          <a:lstStyle/>
          <a:p>
            <a:r>
              <a:rPr lang="en-ZA" dirty="0"/>
              <a:t>Water allocations: uncertainty analysis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80728"/>
            <a:ext cx="3919583" cy="432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056657"/>
            <a:ext cx="3673670" cy="4320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7024" y="4984009"/>
            <a:ext cx="8644469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Trial plots for representing uncertainty and risk from the allocation model, assuming a reservoir used to supply the Reserve and three types of user.</a:t>
            </a:r>
          </a:p>
          <a:p>
            <a:r>
              <a:rPr lang="en-US" dirty="0" smtClean="0"/>
              <a:t>Uncertainty assumed from hydrology (lack of knowledge of impact of afforestation).</a:t>
            </a:r>
          </a:p>
          <a:p>
            <a:r>
              <a:rPr lang="en-US" dirty="0" smtClean="0"/>
              <a:t>12 allocation scenarios (B Reserve * 3, D Reserve * 3, Reserve as User * 3).</a:t>
            </a:r>
          </a:p>
          <a:p>
            <a:r>
              <a:rPr lang="en-US" dirty="0" smtClean="0"/>
              <a:t>Risk measured by frequency of different levels of impact within different hydro-ensembles</a:t>
            </a:r>
            <a:endParaRPr lang="en-ZA" dirty="0"/>
          </a:p>
        </p:txBody>
      </p:sp>
      <p:sp>
        <p:nvSpPr>
          <p:cNvPr id="6" name="TextBox 5"/>
          <p:cNvSpPr txBox="1"/>
          <p:nvPr/>
        </p:nvSpPr>
        <p:spPr>
          <a:xfrm>
            <a:off x="3632576" y="1052736"/>
            <a:ext cx="93942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Reserve</a:t>
            </a:r>
            <a:endParaRPr lang="en-ZA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884368" y="1083638"/>
            <a:ext cx="1155637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Domestic</a:t>
            </a:r>
          </a:p>
          <a:p>
            <a:r>
              <a:rPr lang="en-US" b="1" dirty="0" smtClean="0"/>
              <a:t>Water use</a:t>
            </a:r>
            <a:endParaRPr lang="en-ZA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049099" y="2975999"/>
            <a:ext cx="6984776" cy="923330"/>
          </a:xfrm>
          <a:prstGeom prst="rect">
            <a:avLst/>
          </a:prstGeom>
          <a:solidFill>
            <a:schemeClr val="bg1">
              <a:lumMod val="75000"/>
              <a:alpha val="49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Even if the Reserve is treated as a competing user (scenarios 9 to 12), it makes very little difference to the risk profile of the users. It does however, increase the risk profile of the Reserve a great deal.</a:t>
            </a: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284415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93422" y="116632"/>
            <a:ext cx="8229600" cy="850900"/>
          </a:xfrm>
          <a:prstGeom prst="rect">
            <a:avLst/>
          </a:prstGeom>
        </p:spPr>
        <p:txBody>
          <a:bodyPr/>
          <a:lstStyle/>
          <a:p>
            <a:r>
              <a:rPr lang="en-ZA" dirty="0" smtClean="0"/>
              <a:t>Limitations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6526" y="937244"/>
            <a:ext cx="9036496" cy="5516092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en-ZA" dirty="0" smtClean="0"/>
              <a:t>Not all environmental assessment methods that use outputs from hydrology models are set up to allow for uncertainty analysis (unfortunately):</a:t>
            </a:r>
          </a:p>
          <a:p>
            <a:pPr lvl="1"/>
            <a:r>
              <a:rPr lang="en-ZA" dirty="0" smtClean="0"/>
              <a:t>To achieve this might be too time consuming when the methods are based on expert opinion.</a:t>
            </a:r>
          </a:p>
          <a:p>
            <a:pPr lvl="1"/>
            <a:r>
              <a:rPr lang="en-ZA" dirty="0" smtClean="0"/>
              <a:t>Not enough specialists are trained in the use of uncertainty approaches.</a:t>
            </a:r>
          </a:p>
          <a:p>
            <a:r>
              <a:rPr lang="en-ZA" dirty="0" smtClean="0"/>
              <a:t>Are there alternatives that might help to inform the decision space?</a:t>
            </a:r>
          </a:p>
          <a:p>
            <a:r>
              <a:rPr lang="en-US" dirty="0" smtClean="0"/>
              <a:t>Conventional decision-making processes find it difficult to use uncertain results &amp; information.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1882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97051" y="188640"/>
            <a:ext cx="8229600" cy="922337"/>
          </a:xfrm>
          <a:prstGeom prst="rect">
            <a:avLst/>
          </a:prstGeom>
        </p:spPr>
        <p:txBody>
          <a:bodyPr/>
          <a:lstStyle/>
          <a:p>
            <a:r>
              <a:rPr lang="en-ZA" dirty="0" smtClean="0"/>
              <a:t>Qualified confidence statements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1" y="1341438"/>
            <a:ext cx="9126651" cy="4784725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en-ZA" dirty="0" smtClean="0"/>
              <a:t>Even if an overall study result is lacking in confidence, it should still be possible to make some confident statements that will inform the decision space.</a:t>
            </a:r>
          </a:p>
          <a:p>
            <a:pPr lvl="1"/>
            <a:r>
              <a:rPr lang="en-ZA" dirty="0" err="1" smtClean="0"/>
              <a:t>Rheophilic</a:t>
            </a:r>
            <a:r>
              <a:rPr lang="en-ZA" dirty="0" smtClean="0"/>
              <a:t> fish present and therefore minimum low flows must be greater than x m</a:t>
            </a:r>
            <a:r>
              <a:rPr lang="en-ZA" baseline="30000" dirty="0" smtClean="0"/>
              <a:t>3</a:t>
            </a:r>
            <a:r>
              <a:rPr lang="en-ZA" dirty="0" smtClean="0"/>
              <a:t> s</a:t>
            </a:r>
            <a:r>
              <a:rPr lang="en-ZA" baseline="30000" dirty="0" smtClean="0"/>
              <a:t>-1</a:t>
            </a:r>
            <a:r>
              <a:rPr lang="en-ZA" dirty="0" smtClean="0"/>
              <a:t>.</a:t>
            </a:r>
          </a:p>
          <a:p>
            <a:pPr lvl="1"/>
            <a:r>
              <a:rPr lang="en-ZA" dirty="0" smtClean="0"/>
              <a:t>At a low flow of less than x m</a:t>
            </a:r>
            <a:r>
              <a:rPr lang="en-ZA" baseline="30000" dirty="0" smtClean="0"/>
              <a:t>3</a:t>
            </a:r>
            <a:r>
              <a:rPr lang="en-ZA" dirty="0" smtClean="0"/>
              <a:t> s</a:t>
            </a:r>
            <a:r>
              <a:rPr lang="en-ZA" baseline="30000" dirty="0" smtClean="0"/>
              <a:t>-1</a:t>
            </a:r>
            <a:r>
              <a:rPr lang="en-ZA" dirty="0" smtClean="0"/>
              <a:t> the concentration of salts or nutrients will exceed acceptable levels.</a:t>
            </a:r>
          </a:p>
          <a:p>
            <a:r>
              <a:rPr lang="en-ZA" sz="2800" b="1" i="1" dirty="0" smtClean="0"/>
              <a:t>The critical issue is that the individual studies should be orientated towards filling the decision making space.</a:t>
            </a:r>
          </a:p>
          <a:p>
            <a:pPr lvl="1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5568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75656" y="0"/>
            <a:ext cx="7668344" cy="1143000"/>
          </a:xfrm>
          <a:prstGeom prst="rect">
            <a:avLst/>
          </a:prstGeom>
        </p:spPr>
        <p:txBody>
          <a:bodyPr/>
          <a:lstStyle/>
          <a:p>
            <a:r>
              <a:rPr lang="en-ZA" dirty="0" smtClean="0"/>
              <a:t>Additional perspectives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11560" y="836712"/>
            <a:ext cx="8532440" cy="5688632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en-ZA" dirty="0" smtClean="0"/>
              <a:t>Environmental studies should be designed on the basis of available data and anticipated uncertainties:</a:t>
            </a:r>
          </a:p>
          <a:p>
            <a:pPr lvl="1"/>
            <a:r>
              <a:rPr lang="en-ZA" dirty="0" smtClean="0"/>
              <a:t>Why spend large amounts of money on detailed studies when the results will be low confidence because of critical information gaps.</a:t>
            </a:r>
          </a:p>
          <a:p>
            <a:pPr lvl="1"/>
            <a:r>
              <a:rPr lang="en-ZA" dirty="0" smtClean="0"/>
              <a:t>Better to do desktop studies with limited calibration.</a:t>
            </a:r>
          </a:p>
          <a:p>
            <a:pPr lvl="1"/>
            <a:r>
              <a:rPr lang="en-ZA" dirty="0" smtClean="0"/>
              <a:t>Multiple desktop studies with uncertain inputs can be used to quantify the uncertainties &amp; will likely be less costly.</a:t>
            </a:r>
          </a:p>
          <a:p>
            <a:pPr lvl="1"/>
            <a:r>
              <a:rPr lang="en-US" dirty="0" smtClean="0"/>
              <a:t>It is assumed, however, that the decision-making process can use the uncertainties constructively.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9888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82425" y="116632"/>
            <a:ext cx="7661575" cy="777875"/>
          </a:xfrm>
          <a:prstGeom prst="rect">
            <a:avLst/>
          </a:prstGeom>
        </p:spPr>
        <p:txBody>
          <a:bodyPr/>
          <a:lstStyle/>
          <a:p>
            <a:r>
              <a:rPr lang="en-ZA" dirty="0" smtClean="0"/>
              <a:t>Additional perspectives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876250"/>
            <a:ext cx="8802579" cy="5577085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en-ZA" dirty="0" smtClean="0"/>
              <a:t>The ‘calibration’ of the methods used in each individual study should be informed by, and aligned to, the best available science.</a:t>
            </a:r>
          </a:p>
          <a:p>
            <a:r>
              <a:rPr lang="en-ZA" dirty="0" smtClean="0"/>
              <a:t>The </a:t>
            </a:r>
            <a:r>
              <a:rPr lang="en-ZA" dirty="0" smtClean="0"/>
              <a:t>interrogation and interpretation of the results must be aligned to the decision-making process, which extends beyond the specialist disciplines of the individual studies.	</a:t>
            </a:r>
          </a:p>
          <a:p>
            <a:pPr lvl="1"/>
            <a:r>
              <a:rPr lang="en-ZA" dirty="0" smtClean="0"/>
              <a:t>The implication is that the </a:t>
            </a:r>
            <a:r>
              <a:rPr lang="en-ZA" dirty="0"/>
              <a:t>decision-making context </a:t>
            </a:r>
            <a:r>
              <a:rPr lang="en-ZA" dirty="0" smtClean="0"/>
              <a:t>of the process should come first.</a:t>
            </a:r>
            <a:endParaRPr lang="en-ZA" dirty="0"/>
          </a:p>
          <a:p>
            <a:pPr lvl="1"/>
            <a:r>
              <a:rPr lang="en-US" dirty="0" smtClean="0"/>
              <a:t>The decision-making process must be trans-disciplinary.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22663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9912" y="260648"/>
            <a:ext cx="3579378" cy="369332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Definition of decision-making space</a:t>
            </a:r>
            <a:endParaRPr lang="en-ZA" dirty="0"/>
          </a:p>
        </p:txBody>
      </p:sp>
      <p:sp>
        <p:nvSpPr>
          <p:cNvPr id="4" name="TextBox 3"/>
          <p:cNvSpPr txBox="1"/>
          <p:nvPr/>
        </p:nvSpPr>
        <p:spPr>
          <a:xfrm>
            <a:off x="2627784" y="1196752"/>
            <a:ext cx="6336703" cy="369332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Evaluation of available information &amp; identification of critical gaps</a:t>
            </a:r>
            <a:endParaRPr lang="en-ZA" dirty="0"/>
          </a:p>
        </p:txBody>
      </p:sp>
      <p:sp>
        <p:nvSpPr>
          <p:cNvPr id="6" name="TextBox 5"/>
          <p:cNvSpPr txBox="1"/>
          <p:nvPr/>
        </p:nvSpPr>
        <p:spPr>
          <a:xfrm>
            <a:off x="3419872" y="2151774"/>
            <a:ext cx="4536504" cy="923330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Can gaps be filled in the project time frame?</a:t>
            </a:r>
          </a:p>
          <a:p>
            <a:r>
              <a:rPr lang="en-US" dirty="0" smtClean="0"/>
              <a:t>How will these gaps contribute to overall decision-making uncertainty?</a:t>
            </a:r>
            <a:endParaRPr lang="en-ZA" dirty="0"/>
          </a:p>
        </p:txBody>
      </p:sp>
      <p:sp>
        <p:nvSpPr>
          <p:cNvPr id="7" name="TextBox 6"/>
          <p:cNvSpPr txBox="1"/>
          <p:nvPr/>
        </p:nvSpPr>
        <p:spPr>
          <a:xfrm>
            <a:off x="2887967" y="3665516"/>
            <a:ext cx="5816336" cy="369332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Design of individual discipline studies &amp; links to total project</a:t>
            </a:r>
            <a:endParaRPr lang="en-ZA" dirty="0"/>
          </a:p>
        </p:txBody>
      </p:sp>
      <p:sp>
        <p:nvSpPr>
          <p:cNvPr id="8" name="TextBox 7"/>
          <p:cNvSpPr txBox="1"/>
          <p:nvPr/>
        </p:nvSpPr>
        <p:spPr>
          <a:xfrm>
            <a:off x="3039386" y="4625260"/>
            <a:ext cx="5513497" cy="369332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Assessment of results &amp; decision-making risk implications</a:t>
            </a:r>
            <a:endParaRPr lang="en-ZA" dirty="0"/>
          </a:p>
        </p:txBody>
      </p:sp>
      <p:sp>
        <p:nvSpPr>
          <p:cNvPr id="9" name="TextBox 8"/>
          <p:cNvSpPr txBox="1"/>
          <p:nvPr/>
        </p:nvSpPr>
        <p:spPr>
          <a:xfrm>
            <a:off x="3933700" y="5590684"/>
            <a:ext cx="3247107" cy="369332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Make decisions &amp; quantify risks</a:t>
            </a:r>
            <a:endParaRPr lang="en-ZA" dirty="0"/>
          </a:p>
        </p:txBody>
      </p:sp>
      <p:cxnSp>
        <p:nvCxnSpPr>
          <p:cNvPr id="11" name="Elbow Connector 10"/>
          <p:cNvCxnSpPr>
            <a:stCxn id="8" idx="1"/>
            <a:endCxn id="6" idx="1"/>
          </p:cNvCxnSpPr>
          <p:nvPr/>
        </p:nvCxnSpPr>
        <p:spPr>
          <a:xfrm rot="10800000" flipH="1">
            <a:off x="3039386" y="2613440"/>
            <a:ext cx="380486" cy="2196487"/>
          </a:xfrm>
          <a:prstGeom prst="bentConnector3">
            <a:avLst>
              <a:gd name="adj1" fmla="val -164068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47664" y="3252182"/>
            <a:ext cx="720080" cy="9233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Risk too high</a:t>
            </a:r>
            <a:endParaRPr lang="en-ZA" dirty="0"/>
          </a:p>
        </p:txBody>
      </p:sp>
      <p:cxnSp>
        <p:nvCxnSpPr>
          <p:cNvPr id="18" name="Straight Arrow Connector 17"/>
          <p:cNvCxnSpPr>
            <a:stCxn id="2" idx="2"/>
          </p:cNvCxnSpPr>
          <p:nvPr/>
        </p:nvCxnSpPr>
        <p:spPr>
          <a:xfrm>
            <a:off x="5569601" y="629980"/>
            <a:ext cx="0" cy="56677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569601" y="1585002"/>
            <a:ext cx="0" cy="56677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557254" y="4994592"/>
            <a:ext cx="0" cy="56677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572927" y="3075104"/>
            <a:ext cx="0" cy="56677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569601" y="4034848"/>
            <a:ext cx="0" cy="56677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729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75656" y="274638"/>
            <a:ext cx="7668344" cy="8509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Conclusions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475656" y="1268760"/>
            <a:ext cx="7560840" cy="504031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Future environmental (broadest sense) studies should be framed by D-M space and expected information gaps.</a:t>
            </a:r>
          </a:p>
          <a:p>
            <a:r>
              <a:rPr lang="en-US" dirty="0" smtClean="0"/>
              <a:t>D-M needs to account for uncertainties:</a:t>
            </a:r>
          </a:p>
          <a:p>
            <a:pPr lvl="1"/>
            <a:r>
              <a:rPr lang="en-US" dirty="0" smtClean="0"/>
              <a:t>They are inevitable and can’t be totally removed.</a:t>
            </a:r>
          </a:p>
          <a:p>
            <a:r>
              <a:rPr lang="en-US" dirty="0" smtClean="0"/>
              <a:t>In the absence of formal methods of uncertainty analysis:</a:t>
            </a:r>
          </a:p>
          <a:p>
            <a:pPr lvl="1"/>
            <a:r>
              <a:rPr lang="en-US" dirty="0" smtClean="0"/>
              <a:t>Confidence statements need to be qualified and as detailed as possible.</a:t>
            </a:r>
          </a:p>
          <a:p>
            <a:pPr lvl="1"/>
            <a:r>
              <a:rPr lang="en-US" dirty="0" smtClean="0"/>
              <a:t>Confidence statements need to populate decision space as far as possible.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61361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777875"/>
          </a:xfrm>
          <a:prstGeom prst="rect">
            <a:avLst/>
          </a:prstGeom>
        </p:spPr>
        <p:txBody>
          <a:bodyPr/>
          <a:lstStyle/>
          <a:p>
            <a:r>
              <a:rPr lang="en-ZA" dirty="0" smtClean="0"/>
              <a:t>Decision Space</a:t>
            </a:r>
            <a:endParaRPr lang="en-ZA" dirty="0"/>
          </a:p>
        </p:txBody>
      </p:sp>
      <p:sp>
        <p:nvSpPr>
          <p:cNvPr id="13" name="TextBox 12"/>
          <p:cNvSpPr txBox="1"/>
          <p:nvPr/>
        </p:nvSpPr>
        <p:spPr>
          <a:xfrm>
            <a:off x="6383052" y="5001435"/>
            <a:ext cx="950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Benefits</a:t>
            </a:r>
            <a:endParaRPr lang="en-ZA" dirty="0"/>
          </a:p>
        </p:txBody>
      </p:sp>
      <p:sp>
        <p:nvSpPr>
          <p:cNvPr id="15" name="TextBox 14"/>
          <p:cNvSpPr txBox="1"/>
          <p:nvPr/>
        </p:nvSpPr>
        <p:spPr>
          <a:xfrm>
            <a:off x="6768280" y="1838144"/>
            <a:ext cx="23762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/>
              <a:t>Need environmental (hydrology, water quality, ecology, etc.), socio-economic and engineering design studies to define the decision space and where various possible options fit within the space.</a:t>
            </a:r>
            <a:endParaRPr lang="en-ZA" b="1" dirty="0"/>
          </a:p>
        </p:txBody>
      </p:sp>
      <p:sp>
        <p:nvSpPr>
          <p:cNvPr id="17" name="Cube 16"/>
          <p:cNvSpPr/>
          <p:nvPr/>
        </p:nvSpPr>
        <p:spPr>
          <a:xfrm>
            <a:off x="4963110" y="4414627"/>
            <a:ext cx="792088" cy="743454"/>
          </a:xfrm>
          <a:prstGeom prst="cub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" name="Cube 2"/>
          <p:cNvSpPr/>
          <p:nvPr/>
        </p:nvSpPr>
        <p:spPr>
          <a:xfrm>
            <a:off x="1702532" y="1441685"/>
            <a:ext cx="4824536" cy="3744416"/>
          </a:xfrm>
          <a:prstGeom prst="cube">
            <a:avLst/>
          </a:prstGeom>
          <a:solidFill>
            <a:schemeClr val="bg1">
              <a:lumMod val="75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702532" y="3601925"/>
            <a:ext cx="1800200" cy="158417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702532" y="5186101"/>
            <a:ext cx="468052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701541" y="1801725"/>
            <a:ext cx="0" cy="338437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59620" y="1410327"/>
            <a:ext cx="683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Costs</a:t>
            </a:r>
            <a:endParaRPr lang="en-ZA" dirty="0"/>
          </a:p>
        </p:txBody>
      </p:sp>
      <p:sp>
        <p:nvSpPr>
          <p:cNvPr id="14" name="TextBox 13"/>
          <p:cNvSpPr txBox="1"/>
          <p:nvPr/>
        </p:nvSpPr>
        <p:spPr>
          <a:xfrm>
            <a:off x="3502732" y="3327948"/>
            <a:ext cx="644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Risks</a:t>
            </a:r>
            <a:endParaRPr lang="en-ZA" dirty="0"/>
          </a:p>
        </p:txBody>
      </p:sp>
      <p:sp>
        <p:nvSpPr>
          <p:cNvPr id="16" name="Cube 15"/>
          <p:cNvSpPr/>
          <p:nvPr/>
        </p:nvSpPr>
        <p:spPr>
          <a:xfrm>
            <a:off x="2443808" y="1441685"/>
            <a:ext cx="792088" cy="743454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4" name="Cube 23"/>
          <p:cNvSpPr/>
          <p:nvPr/>
        </p:nvSpPr>
        <p:spPr>
          <a:xfrm>
            <a:off x="1368137" y="5425573"/>
            <a:ext cx="537597" cy="496072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5" name="Cube 24"/>
          <p:cNvSpPr/>
          <p:nvPr/>
        </p:nvSpPr>
        <p:spPr>
          <a:xfrm>
            <a:off x="1368137" y="5993653"/>
            <a:ext cx="521315" cy="507794"/>
          </a:xfrm>
          <a:prstGeom prst="cub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7" name="TextBox 26"/>
          <p:cNvSpPr txBox="1"/>
          <p:nvPr/>
        </p:nvSpPr>
        <p:spPr>
          <a:xfrm>
            <a:off x="2595355" y="5517852"/>
            <a:ext cx="3685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Very bad option from all perspectives</a:t>
            </a:r>
            <a:endParaRPr lang="en-ZA" dirty="0"/>
          </a:p>
        </p:txBody>
      </p:sp>
      <p:sp>
        <p:nvSpPr>
          <p:cNvPr id="28" name="TextBox 27"/>
          <p:cNvSpPr txBox="1"/>
          <p:nvPr/>
        </p:nvSpPr>
        <p:spPr>
          <a:xfrm>
            <a:off x="2220426" y="6007555"/>
            <a:ext cx="4631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Very good option, but probably not achievable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993828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47664" y="274638"/>
            <a:ext cx="7596336" cy="77787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Conclusions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403648" y="1196752"/>
            <a:ext cx="7560840" cy="492918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Explicit inclusion of uncertainty takes everyone out of their comfort zones:</a:t>
            </a:r>
          </a:p>
          <a:p>
            <a:pPr lvl="1"/>
            <a:r>
              <a:rPr lang="en-US" dirty="0" smtClean="0"/>
              <a:t>It is also not very simple to achieve in practice.</a:t>
            </a:r>
          </a:p>
          <a:p>
            <a:pPr lvl="1"/>
            <a:r>
              <a:rPr lang="en-US" dirty="0" smtClean="0"/>
              <a:t>It is also not easy to use in existing decision-making frameworks.</a:t>
            </a:r>
          </a:p>
          <a:p>
            <a:r>
              <a:rPr lang="en-US" dirty="0" smtClean="0"/>
              <a:t>Lack of confidence in one specialist field (e.g. hydrology) can be resolved by:</a:t>
            </a:r>
          </a:p>
          <a:p>
            <a:pPr lvl="1"/>
            <a:r>
              <a:rPr lang="en-US" dirty="0" smtClean="0"/>
              <a:t>Several repeat runs at extremes of expectation.</a:t>
            </a:r>
          </a:p>
          <a:p>
            <a:pPr lvl="1"/>
            <a:r>
              <a:rPr lang="en-US" dirty="0" smtClean="0"/>
              <a:t>Examine consequences (as in scenario analyses of future management conditions that is already done).</a:t>
            </a:r>
          </a:p>
          <a:p>
            <a:pPr lvl="1"/>
            <a:r>
              <a:rPr lang="en-US" dirty="0" smtClean="0"/>
              <a:t>This is essentially sensitivity analysis and should also be informed by the D-M consequences.</a:t>
            </a:r>
          </a:p>
        </p:txBody>
      </p:sp>
    </p:spTree>
    <p:extLst>
      <p:ext uri="{BB962C8B-B14F-4D97-AF65-F5344CB8AC3E}">
        <p14:creationId xmlns:p14="http://schemas.microsoft.com/office/powerpoint/2010/main" val="19629184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64459" y="5263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Finally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22022" y="692696"/>
            <a:ext cx="8114474" cy="576064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en-US" dirty="0"/>
              <a:t>Ultimately, it is all </a:t>
            </a:r>
            <a:r>
              <a:rPr lang="en-US" dirty="0" smtClean="0"/>
              <a:t>about: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much you know, </a:t>
            </a:r>
            <a:endParaRPr lang="en-US" dirty="0" smtClean="0"/>
          </a:p>
          <a:p>
            <a:pPr lvl="1"/>
            <a:r>
              <a:rPr lang="en-US" dirty="0" smtClean="0"/>
              <a:t>how </a:t>
            </a:r>
            <a:r>
              <a:rPr lang="en-US" dirty="0"/>
              <a:t>much you don’t know now, </a:t>
            </a:r>
            <a:r>
              <a:rPr lang="en-US" dirty="0" smtClean="0"/>
              <a:t>and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much you might be able to know by spending Rx million versus the costs of other aspects of the project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there is little room for adaptive management:</a:t>
            </a:r>
          </a:p>
          <a:p>
            <a:pPr lvl="1"/>
            <a:r>
              <a:rPr lang="en-US" dirty="0" smtClean="0"/>
              <a:t>Spend more money on getting a high confidence result with low uncertainty.</a:t>
            </a:r>
          </a:p>
          <a:p>
            <a:pPr lvl="1"/>
            <a:r>
              <a:rPr lang="en-US" dirty="0" smtClean="0"/>
              <a:t>Otherwise make decisions with uncertainty, monitor to reduce uncertainty and adapt later.</a:t>
            </a: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5783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993775"/>
          </a:xfrm>
          <a:prstGeom prst="rect">
            <a:avLst/>
          </a:prstGeom>
        </p:spPr>
        <p:txBody>
          <a:bodyPr/>
          <a:lstStyle/>
          <a:p>
            <a:r>
              <a:rPr lang="en-ZA" dirty="0" smtClean="0"/>
              <a:t>Confidence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619672" y="1249447"/>
            <a:ext cx="7272808" cy="485775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n-ZA" dirty="0" smtClean="0"/>
              <a:t>Can be a simple expression:</a:t>
            </a:r>
          </a:p>
          <a:p>
            <a:pPr lvl="1"/>
            <a:r>
              <a:rPr lang="en-ZA" dirty="0" smtClean="0"/>
              <a:t>I am confident that my result is correct, or</a:t>
            </a:r>
          </a:p>
          <a:p>
            <a:pPr lvl="1"/>
            <a:r>
              <a:rPr lang="en-ZA" dirty="0" smtClean="0"/>
              <a:t>Here is the result, but I am not very confident for the following reasons …..</a:t>
            </a:r>
          </a:p>
          <a:p>
            <a:pPr lvl="1"/>
            <a:r>
              <a:rPr lang="en-ZA" dirty="0" smtClean="0"/>
              <a:t>Does not help to inform or reduce the feasible decision space.</a:t>
            </a:r>
            <a:endParaRPr lang="en-ZA" dirty="0"/>
          </a:p>
          <a:p>
            <a:r>
              <a:rPr lang="en-ZA" dirty="0" smtClean="0"/>
              <a:t>Or it can be a statistical evaluation based on probability statements:</a:t>
            </a:r>
          </a:p>
          <a:p>
            <a:pPr lvl="1"/>
            <a:r>
              <a:rPr lang="en-ZA" dirty="0" smtClean="0"/>
              <a:t>The result is x with 90% confidence bounds of ±y.</a:t>
            </a:r>
          </a:p>
          <a:p>
            <a:pPr lvl="1"/>
            <a:r>
              <a:rPr lang="en-ZA" dirty="0" smtClean="0"/>
              <a:t>This can inform the decision space by asking further questions – what are the benefits and risks of </a:t>
            </a:r>
            <a:r>
              <a:rPr lang="en-ZA" dirty="0" err="1" smtClean="0"/>
              <a:t>x+y</a:t>
            </a:r>
            <a:r>
              <a:rPr lang="en-ZA" dirty="0" smtClean="0"/>
              <a:t> or x-y?</a:t>
            </a:r>
          </a:p>
          <a:p>
            <a:pPr lvl="1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39813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34888" y="34833"/>
            <a:ext cx="8229600" cy="706437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Confidence &amp; Uncertainty</a:t>
            </a:r>
            <a:endParaRPr lang="en-ZA" dirty="0"/>
          </a:p>
        </p:txBody>
      </p:sp>
      <p:sp>
        <p:nvSpPr>
          <p:cNvPr id="5" name="TextBox 4"/>
          <p:cNvSpPr txBox="1"/>
          <p:nvPr/>
        </p:nvSpPr>
        <p:spPr>
          <a:xfrm>
            <a:off x="5435927" y="983438"/>
            <a:ext cx="37098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Diagram shows example results of full uncertainty analysis:</a:t>
            </a:r>
          </a:p>
          <a:p>
            <a:endParaRPr lang="en-US" b="1" dirty="0"/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Blue: “We are 75% confident that the real value lies between 90 and 120”</a:t>
            </a:r>
          </a:p>
          <a:p>
            <a:endParaRPr lang="en-US" b="1" dirty="0"/>
          </a:p>
          <a:p>
            <a:r>
              <a:rPr lang="en-US" b="1" dirty="0" smtClean="0">
                <a:solidFill>
                  <a:srgbClr val="FF0000"/>
                </a:solidFill>
              </a:rPr>
              <a:t>Red: “We are 50% confident </a:t>
            </a:r>
            <a:r>
              <a:rPr lang="en-US" b="1" dirty="0">
                <a:solidFill>
                  <a:srgbClr val="FF0000"/>
                </a:solidFill>
              </a:rPr>
              <a:t>that the real value lies between 90 and 120”</a:t>
            </a:r>
            <a:endParaRPr lang="en-ZA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4077072"/>
            <a:ext cx="77098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the absence of the full uncertainty analysis it is only possible to consider all the sources of uncertainty and qualitatively indicate their possible impact on the estimation.</a:t>
            </a:r>
          </a:p>
          <a:p>
            <a:endParaRPr lang="en-US" dirty="0" smtClean="0"/>
          </a:p>
          <a:p>
            <a:r>
              <a:rPr lang="en-US" dirty="0" smtClean="0"/>
              <a:t>50% confidence only means that there is a 50% chance that you could be wrong, it does not say by how much, nor in which direction (i.e. higher or lower).</a:t>
            </a:r>
          </a:p>
          <a:p>
            <a:endParaRPr lang="en-US" dirty="0"/>
          </a:p>
          <a:p>
            <a:r>
              <a:rPr lang="en-US" dirty="0" smtClean="0"/>
              <a:t>Simple confidence statements therefor do little to populate the decision space.</a:t>
            </a:r>
            <a:endParaRPr lang="en-Z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935" y="741270"/>
            <a:ext cx="4983189" cy="3254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259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3568" y="188640"/>
            <a:ext cx="8229600" cy="92233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Confidence &amp; Uncertainty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22566" y="1196752"/>
            <a:ext cx="8229600" cy="5111750"/>
          </a:xfrm>
          <a:prstGeom prst="rect">
            <a:avLst/>
          </a:prstGeo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High confidence implies low uncertainty or little risk that the estimate is wrong.</a:t>
            </a:r>
          </a:p>
          <a:p>
            <a:r>
              <a:rPr lang="en-US" dirty="0" smtClean="0"/>
              <a:t>Low confidence implies high uncertainty and high risk that the estimate is wrong:</a:t>
            </a:r>
          </a:p>
          <a:p>
            <a:pPr lvl="1"/>
            <a:r>
              <a:rPr lang="en-US" dirty="0" smtClean="0"/>
              <a:t>Expressions of low uncertainty should therefore be accompanied by additional risk information that should be designed to populate the decision space.</a:t>
            </a:r>
          </a:p>
          <a:p>
            <a:r>
              <a:rPr lang="en-US" dirty="0" smtClean="0"/>
              <a:t>Where does the precautionary principle fit in IWRM:</a:t>
            </a:r>
          </a:p>
          <a:p>
            <a:pPr lvl="1"/>
            <a:r>
              <a:rPr lang="en-US" dirty="0" smtClean="0"/>
              <a:t>Being precautionary in one area, might impact on another area of the decision space.  </a:t>
            </a:r>
          </a:p>
          <a:p>
            <a:pPr lvl="1"/>
            <a:r>
              <a:rPr lang="en-US" dirty="0" smtClean="0"/>
              <a:t>While this might be the right thing to do, the decision should be informed by at least some information.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57242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11560" y="166549"/>
            <a:ext cx="8229600" cy="850900"/>
          </a:xfrm>
          <a:prstGeom prst="rect">
            <a:avLst/>
          </a:prstGeom>
        </p:spPr>
        <p:txBody>
          <a:bodyPr/>
          <a:lstStyle/>
          <a:p>
            <a:r>
              <a:rPr lang="en-ZA" dirty="0" smtClean="0"/>
              <a:t>Engineering design</a:t>
            </a:r>
            <a:endParaRPr lang="en-ZA" dirty="0"/>
          </a:p>
        </p:txBody>
      </p:sp>
      <p:sp>
        <p:nvSpPr>
          <p:cNvPr id="3" name="TextBox 2"/>
          <p:cNvSpPr txBox="1"/>
          <p:nvPr/>
        </p:nvSpPr>
        <p:spPr>
          <a:xfrm>
            <a:off x="1671351" y="157965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Here is a design that might cost R10 million, but I am not really sure.</a:t>
            </a:r>
            <a:endParaRPr lang="en-ZA" dirty="0"/>
          </a:p>
        </p:txBody>
      </p:sp>
      <p:grpSp>
        <p:nvGrpSpPr>
          <p:cNvPr id="23" name="Group 22"/>
          <p:cNvGrpSpPr/>
          <p:nvPr/>
        </p:nvGrpSpPr>
        <p:grpSpPr>
          <a:xfrm>
            <a:off x="6588224" y="1252689"/>
            <a:ext cx="2428332" cy="1774480"/>
            <a:chOff x="5824184" y="1283621"/>
            <a:chExt cx="2428332" cy="1774480"/>
          </a:xfrm>
        </p:grpSpPr>
        <p:sp>
          <p:nvSpPr>
            <p:cNvPr id="6" name="Cube 5"/>
            <p:cNvSpPr/>
            <p:nvPr/>
          </p:nvSpPr>
          <p:spPr>
            <a:xfrm>
              <a:off x="5824682" y="1283621"/>
              <a:ext cx="2427834" cy="1774480"/>
            </a:xfrm>
            <a:prstGeom prst="cube">
              <a:avLst/>
            </a:prstGeom>
            <a:solidFill>
              <a:schemeClr val="bg1">
                <a:lumMod val="75000"/>
                <a:alpha val="32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5824682" y="2307359"/>
              <a:ext cx="905908" cy="75074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5824682" y="3058101"/>
              <a:ext cx="235536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5824184" y="1454244"/>
              <a:ext cx="0" cy="1603857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6571075" y="3421456"/>
            <a:ext cx="2428332" cy="1774480"/>
            <a:chOff x="5836528" y="3861048"/>
            <a:chExt cx="2428332" cy="1774480"/>
          </a:xfrm>
        </p:grpSpPr>
        <p:sp>
          <p:nvSpPr>
            <p:cNvPr id="38" name="Cube 37"/>
            <p:cNvSpPr/>
            <p:nvPr/>
          </p:nvSpPr>
          <p:spPr>
            <a:xfrm>
              <a:off x="5836528" y="4388248"/>
              <a:ext cx="2343516" cy="720080"/>
            </a:xfrm>
            <a:prstGeom prst="cube">
              <a:avLst>
                <a:gd name="adj" fmla="val 50890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5836528" y="3861048"/>
              <a:ext cx="2428332" cy="1774480"/>
              <a:chOff x="5824184" y="1283621"/>
              <a:chExt cx="2428332" cy="1774480"/>
            </a:xfrm>
          </p:grpSpPr>
          <p:sp>
            <p:nvSpPr>
              <p:cNvPr id="25" name="Cube 24"/>
              <p:cNvSpPr/>
              <p:nvPr/>
            </p:nvSpPr>
            <p:spPr>
              <a:xfrm>
                <a:off x="5824682" y="1283621"/>
                <a:ext cx="2427834" cy="1774480"/>
              </a:xfrm>
              <a:prstGeom prst="cube">
                <a:avLst/>
              </a:prstGeom>
              <a:solidFill>
                <a:schemeClr val="bg1">
                  <a:lumMod val="75000"/>
                  <a:alpha val="32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 dirty="0"/>
              </a:p>
            </p:txBody>
          </p:sp>
          <p:cxnSp>
            <p:nvCxnSpPr>
              <p:cNvPr id="26" name="Straight Arrow Connector 25"/>
              <p:cNvCxnSpPr/>
              <p:nvPr/>
            </p:nvCxnSpPr>
            <p:spPr>
              <a:xfrm flipV="1">
                <a:off x="5824682" y="2307359"/>
                <a:ext cx="905908" cy="750742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>
                <a:off x="5824682" y="3058101"/>
                <a:ext cx="235536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/>
            </p:nvCxnSpPr>
            <p:spPr>
              <a:xfrm flipV="1">
                <a:off x="5824184" y="1454244"/>
                <a:ext cx="0" cy="1603857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9" name="TextBox 28"/>
          <p:cNvSpPr txBox="1"/>
          <p:nvPr/>
        </p:nvSpPr>
        <p:spPr>
          <a:xfrm>
            <a:off x="7540511" y="1970652"/>
            <a:ext cx="421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4000" b="1" dirty="0" smtClean="0"/>
              <a:t>?</a:t>
            </a:r>
            <a:endParaRPr lang="en-ZA" sz="4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644587" y="2512003"/>
            <a:ext cx="45365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Here is a design that will cost between R8 and R15 million, depending on:</a:t>
            </a:r>
          </a:p>
          <a:p>
            <a:r>
              <a:rPr lang="en-ZA" dirty="0" smtClean="0"/>
              <a:t>Rand/$ exchange rate.</a:t>
            </a:r>
          </a:p>
          <a:p>
            <a:r>
              <a:rPr lang="en-ZA" dirty="0" smtClean="0"/>
              <a:t>Fuel price.</a:t>
            </a:r>
          </a:p>
          <a:p>
            <a:r>
              <a:rPr lang="en-ZA" dirty="0" smtClean="0"/>
              <a:t>Inflation and project start date.</a:t>
            </a:r>
          </a:p>
          <a:p>
            <a:endParaRPr lang="en-ZA" dirty="0"/>
          </a:p>
          <a:p>
            <a:r>
              <a:rPr lang="en-ZA" dirty="0" smtClean="0"/>
              <a:t>Now have a basis for examining costs versus benefits &amp; risk when combined with outputs from other studies.</a:t>
            </a:r>
            <a:endParaRPr lang="en-ZA" dirty="0"/>
          </a:p>
        </p:txBody>
      </p:sp>
      <p:sp>
        <p:nvSpPr>
          <p:cNvPr id="40" name="TextBox 39"/>
          <p:cNvSpPr txBox="1"/>
          <p:nvPr/>
        </p:nvSpPr>
        <p:spPr>
          <a:xfrm>
            <a:off x="1626331" y="5552513"/>
            <a:ext cx="7803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i="1" dirty="0" smtClean="0"/>
              <a:t>The same principles should be applicable to the other studies required for decision-making that would ultimately help to fill the decision-making space.</a:t>
            </a:r>
            <a:endParaRPr lang="en-ZA" b="1" i="1" dirty="0"/>
          </a:p>
        </p:txBody>
      </p:sp>
    </p:spTree>
    <p:extLst>
      <p:ext uri="{BB962C8B-B14F-4D97-AF65-F5344CB8AC3E}">
        <p14:creationId xmlns:p14="http://schemas.microsoft.com/office/powerpoint/2010/main" val="2813533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15616" y="-3865"/>
            <a:ext cx="7920880" cy="993775"/>
          </a:xfrm>
          <a:prstGeom prst="rect">
            <a:avLst/>
          </a:prstGeom>
        </p:spPr>
        <p:txBody>
          <a:bodyPr/>
          <a:lstStyle/>
          <a:p>
            <a:r>
              <a:rPr lang="en-ZA" dirty="0" smtClean="0"/>
              <a:t>Hydrological design: uncertainty analysis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81027" y="1556792"/>
            <a:ext cx="8892480" cy="4713288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en-ZA" sz="2700" dirty="0" smtClean="0"/>
              <a:t>Assumed that all environmental model outputs are uncertain! </a:t>
            </a:r>
          </a:p>
          <a:p>
            <a:r>
              <a:rPr lang="en-ZA" sz="2700" dirty="0" smtClean="0"/>
              <a:t>So what is a solution that can be of value to decision-making?	</a:t>
            </a:r>
          </a:p>
          <a:p>
            <a:pPr lvl="1"/>
            <a:r>
              <a:rPr lang="en-ZA" sz="2700" dirty="0" smtClean="0"/>
              <a:t>Define the likely behavioural space (using local or regional information, experience, etc.).</a:t>
            </a:r>
          </a:p>
          <a:p>
            <a:pPr lvl="1"/>
            <a:r>
              <a:rPr lang="en-ZA" sz="2700" dirty="0" smtClean="0"/>
              <a:t>Generate ensemble simulations that fall into that space.</a:t>
            </a:r>
          </a:p>
          <a:p>
            <a:pPr lvl="1"/>
            <a:r>
              <a:rPr lang="en-ZA" sz="2700" dirty="0" smtClean="0"/>
              <a:t>Identify the probability structure of that space (i.e. some ensembles might be outliers and therefore considered possible, but unlikely).</a:t>
            </a:r>
          </a:p>
          <a:p>
            <a:pPr lvl="1"/>
            <a:endParaRPr lang="en-ZA" sz="2700" dirty="0"/>
          </a:p>
        </p:txBody>
      </p:sp>
    </p:spTree>
    <p:extLst>
      <p:ext uri="{BB962C8B-B14F-4D97-AF65-F5344CB8AC3E}">
        <p14:creationId xmlns:p14="http://schemas.microsoft.com/office/powerpoint/2010/main" val="2797118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75656" y="274638"/>
            <a:ext cx="7668344" cy="922337"/>
          </a:xfrm>
          <a:prstGeom prst="rect">
            <a:avLst/>
          </a:prstGeom>
        </p:spPr>
        <p:txBody>
          <a:bodyPr/>
          <a:lstStyle/>
          <a:p>
            <a:r>
              <a:rPr lang="en-ZA" dirty="0" smtClean="0"/>
              <a:t>Hydrological design: uncertainty analysis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691680" y="1988840"/>
            <a:ext cx="7272808" cy="4525963"/>
          </a:xfrm>
          <a:prstGeom prst="rect">
            <a:avLst/>
          </a:prstGeom>
        </p:spPr>
        <p:txBody>
          <a:bodyPr/>
          <a:lstStyle/>
          <a:p>
            <a:r>
              <a:rPr lang="en-ZA" dirty="0" smtClean="0"/>
              <a:t>Run all the ensembles through other models and examine the consequences:</a:t>
            </a:r>
          </a:p>
          <a:p>
            <a:pPr lvl="1"/>
            <a:r>
              <a:rPr lang="en-ZA" dirty="0" smtClean="0"/>
              <a:t>Water resources yield models.</a:t>
            </a:r>
          </a:p>
          <a:p>
            <a:pPr lvl="1"/>
            <a:r>
              <a:rPr lang="en-ZA" dirty="0" smtClean="0"/>
              <a:t>Socio-economic impact models.</a:t>
            </a:r>
          </a:p>
          <a:p>
            <a:pPr lvl="1"/>
            <a:r>
              <a:rPr lang="en-ZA" dirty="0" smtClean="0"/>
              <a:t>Environmental flow models.</a:t>
            </a:r>
          </a:p>
          <a:p>
            <a:pPr lvl="1"/>
            <a:r>
              <a:rPr lang="en-ZA" dirty="0" smtClean="0"/>
              <a:t>etc.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63635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75656" y="274638"/>
            <a:ext cx="7560840" cy="922337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Current approaches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458489" y="1154697"/>
            <a:ext cx="7578007" cy="485775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Stochastic analyses in the Yield and Planning models have been routine for many years:</a:t>
            </a:r>
          </a:p>
          <a:p>
            <a:pPr lvl="1"/>
            <a:r>
              <a:rPr lang="en-US" dirty="0" smtClean="0"/>
              <a:t>This is a form of uncertainty analysis but only really accounts for </a:t>
            </a:r>
            <a:r>
              <a:rPr lang="en-US" dirty="0" err="1"/>
              <a:t>aleatory</a:t>
            </a:r>
            <a:r>
              <a:rPr lang="en-US" dirty="0"/>
              <a:t> (natural time series variations) </a:t>
            </a:r>
            <a:r>
              <a:rPr lang="en-US" dirty="0" smtClean="0"/>
              <a:t>uncertainty.</a:t>
            </a:r>
          </a:p>
          <a:p>
            <a:pPr lvl="1"/>
            <a:r>
              <a:rPr lang="en-US" dirty="0" smtClean="0"/>
              <a:t>There is also a need to account for </a:t>
            </a:r>
            <a:r>
              <a:rPr lang="en-US" dirty="0"/>
              <a:t>epistemic (lack of knowledge) </a:t>
            </a:r>
            <a:r>
              <a:rPr lang="en-US" dirty="0" smtClean="0"/>
              <a:t>uncertainties.</a:t>
            </a:r>
          </a:p>
          <a:p>
            <a:r>
              <a:rPr lang="en-US" dirty="0" smtClean="0"/>
              <a:t>Several groups have discussed this in the recent past:</a:t>
            </a:r>
          </a:p>
          <a:p>
            <a:pPr lvl="1"/>
            <a:r>
              <a:rPr lang="en-US" dirty="0" smtClean="0"/>
              <a:t>But we are not yet at the stage of implementing formal uncertainty analyses as part of routine water resources assessments.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0170751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1590</Words>
  <Application>Microsoft Office PowerPoint</Application>
  <PresentationFormat>On-screen Show (4:3)</PresentationFormat>
  <Paragraphs>151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ＭＳ Ｐゴシック</vt:lpstr>
      <vt:lpstr>Aharoni</vt:lpstr>
      <vt:lpstr>Arial</vt:lpstr>
      <vt:lpstr>Calibri</vt:lpstr>
      <vt:lpstr>Gill Sans</vt:lpstr>
      <vt:lpstr>Gill Sans Light</vt:lpstr>
      <vt:lpstr>Gill Sans MT</vt:lpstr>
      <vt:lpstr>Gill Snas</vt:lpstr>
      <vt:lpstr>1_Office Theme</vt:lpstr>
      <vt:lpstr>PowerPoint Presentation</vt:lpstr>
      <vt:lpstr>Decision Space</vt:lpstr>
      <vt:lpstr>Confidence</vt:lpstr>
      <vt:lpstr>Confidence &amp; Uncertainty</vt:lpstr>
      <vt:lpstr>Confidence &amp; Uncertainty</vt:lpstr>
      <vt:lpstr>Engineering design</vt:lpstr>
      <vt:lpstr>Hydrological design: uncertainty analysis</vt:lpstr>
      <vt:lpstr>Hydrological design: uncertainty analysis</vt:lpstr>
      <vt:lpstr>Current approaches</vt:lpstr>
      <vt:lpstr>Current approaches &amp; issues</vt:lpstr>
      <vt:lpstr>Current approaches &amp; issues</vt:lpstr>
      <vt:lpstr>Water allocations: uncertainty analysis</vt:lpstr>
      <vt:lpstr>Water allocations: uncertainty analysis</vt:lpstr>
      <vt:lpstr>Limitations</vt:lpstr>
      <vt:lpstr>Qualified confidence statements</vt:lpstr>
      <vt:lpstr>Additional perspectives</vt:lpstr>
      <vt:lpstr>Additional perspectives</vt:lpstr>
      <vt:lpstr>PowerPoint Presentation</vt:lpstr>
      <vt:lpstr>Conclusions</vt:lpstr>
      <vt:lpstr>Conclusions</vt:lpstr>
      <vt:lpstr>Finally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Confidence, uncertainty, risk &amp;  decision-making</dc:title>
  <dc:creator>Prof Hughes</dc:creator>
  <cp:lastModifiedBy>Microsoft account</cp:lastModifiedBy>
  <cp:revision>37</cp:revision>
  <dcterms:created xsi:type="dcterms:W3CDTF">2015-02-14T06:06:54Z</dcterms:created>
  <dcterms:modified xsi:type="dcterms:W3CDTF">2015-03-14T08:01:35Z</dcterms:modified>
</cp:coreProperties>
</file>